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5"/>
    <p:sldId id="257" r:id="rId26"/>
    <p:sldId id="258" r:id="rId27"/>
    <p:sldId id="259" r:id="rId28"/>
    <p:sldId id="260" r:id="rId29"/>
    <p:sldId id="261" r:id="rId30"/>
    <p:sldId id="262" r:id="rId31"/>
    <p:sldId id="263" r:id="rId32"/>
    <p:sldId id="264" r:id="rId33"/>
    <p:sldId id="265" r:id="rId34"/>
    <p:sldId id="266" r:id="rId35"/>
    <p:sldId id="267" r:id="rId36"/>
    <p:sldId id="268" r:id="rId37"/>
    <p:sldId id="269" r:id="rId38"/>
    <p:sldId id="270" r:id="rId39"/>
    <p:sldId id="271" r:id="rId40"/>
    <p:sldId id="272" r:id="rId41"/>
    <p:sldId id="273" r:id="rId42"/>
    <p:sldId id="274" r:id="rId43"/>
    <p:sldId id="275" r:id="rId44"/>
    <p:sldId id="276" r:id="rId45"/>
    <p:sldId id="277" r:id="rId46"/>
    <p:sldId id="278" r:id="rId47"/>
    <p:sldId id="279" r:id="rId48"/>
    <p:sldId id="280" r:id="rId49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Abril Fatface" charset="1" panose="02000503000000020003"/>
      <p:regular r:id="rId10"/>
    </p:embeddedFont>
    <p:embeddedFont>
      <p:font typeface="Abril Fatface Italics" charset="1" panose="02000503000000020003"/>
      <p:regular r:id="rId11"/>
    </p:embeddedFont>
    <p:embeddedFont>
      <p:font typeface="Poppins Light" charset="1" panose="02000000000000000000"/>
      <p:regular r:id="rId12"/>
    </p:embeddedFont>
    <p:embeddedFont>
      <p:font typeface="Poppins Light Bold" charset="1" panose="02000000000000000000"/>
      <p:regular r:id="rId13"/>
    </p:embeddedFont>
    <p:embeddedFont>
      <p:font typeface="Poppins Medium" charset="1" panose="02000000000000000000"/>
      <p:regular r:id="rId14"/>
    </p:embeddedFont>
    <p:embeddedFont>
      <p:font typeface="Poppins Medium Bold" charset="1" panose="02000000000000000000"/>
      <p:regular r:id="rId15"/>
    </p:embeddedFont>
    <p:embeddedFont>
      <p:font typeface="Times New Roman" charset="1" panose="02030502070405020303"/>
      <p:regular r:id="rId16"/>
    </p:embeddedFont>
    <p:embeddedFont>
      <p:font typeface="Times New Roman Bold" charset="1" panose="02030802070405020303"/>
      <p:regular r:id="rId17"/>
    </p:embeddedFont>
    <p:embeddedFont>
      <p:font typeface="Times New Roman Italics" charset="1" panose="02030502070405090303"/>
      <p:regular r:id="rId18"/>
    </p:embeddedFont>
    <p:embeddedFont>
      <p:font typeface="Times New Roman Bold Italics" charset="1" panose="02030802070405090303"/>
      <p:regular r:id="rId19"/>
    </p:embeddedFont>
    <p:embeddedFont>
      <p:font typeface="Times New Roman Medium" charset="1" panose="02030502070405020303"/>
      <p:regular r:id="rId20"/>
    </p:embeddedFont>
    <p:embeddedFont>
      <p:font typeface="Times New Roman Medium Italics" charset="1" panose="02030502070405090303"/>
      <p:regular r:id="rId21"/>
    </p:embeddedFont>
    <p:embeddedFont>
      <p:font typeface="Times New Roman Semi-Bold" charset="1" panose="02030702070405020303"/>
      <p:regular r:id="rId22"/>
    </p:embeddedFont>
    <p:embeddedFont>
      <p:font typeface="Times New Roman Semi-Bold Italics" charset="1" panose="02030702070405090303"/>
      <p:regular r:id="rId23"/>
    </p:embeddedFont>
    <p:embeddedFont>
      <p:font typeface="Times New Roman Ultra-Bold" charset="1" panose="02030902070405020303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slides/slide1.xml" Type="http://schemas.openxmlformats.org/officeDocument/2006/relationships/slide"/><Relationship Id="rId26" Target="slides/slide2.xml" Type="http://schemas.openxmlformats.org/officeDocument/2006/relationships/slide"/><Relationship Id="rId27" Target="slides/slide3.xml" Type="http://schemas.openxmlformats.org/officeDocument/2006/relationships/slide"/><Relationship Id="rId28" Target="slides/slide4.xml" Type="http://schemas.openxmlformats.org/officeDocument/2006/relationships/slide"/><Relationship Id="rId29" Target="slides/slide5.xml" Type="http://schemas.openxmlformats.org/officeDocument/2006/relationships/slide"/><Relationship Id="rId3" Target="viewProps.xml" Type="http://schemas.openxmlformats.org/officeDocument/2006/relationships/viewProps"/><Relationship Id="rId30" Target="slides/slide6.xml" Type="http://schemas.openxmlformats.org/officeDocument/2006/relationships/slide"/><Relationship Id="rId31" Target="slides/slide7.xml" Type="http://schemas.openxmlformats.org/officeDocument/2006/relationships/slide"/><Relationship Id="rId32" Target="slides/slide8.xml" Type="http://schemas.openxmlformats.org/officeDocument/2006/relationships/slide"/><Relationship Id="rId33" Target="slides/slide9.xml" Type="http://schemas.openxmlformats.org/officeDocument/2006/relationships/slide"/><Relationship Id="rId34" Target="slides/slide10.xml" Type="http://schemas.openxmlformats.org/officeDocument/2006/relationships/slide"/><Relationship Id="rId35" Target="slides/slide11.xml" Type="http://schemas.openxmlformats.org/officeDocument/2006/relationships/slide"/><Relationship Id="rId36" Target="slides/slide12.xml" Type="http://schemas.openxmlformats.org/officeDocument/2006/relationships/slide"/><Relationship Id="rId37" Target="slides/slide13.xml" Type="http://schemas.openxmlformats.org/officeDocument/2006/relationships/slide"/><Relationship Id="rId38" Target="slides/slide14.xml" Type="http://schemas.openxmlformats.org/officeDocument/2006/relationships/slide"/><Relationship Id="rId39" Target="slides/slide15.xml" Type="http://schemas.openxmlformats.org/officeDocument/2006/relationships/slide"/><Relationship Id="rId4" Target="theme/theme1.xml" Type="http://schemas.openxmlformats.org/officeDocument/2006/relationships/theme"/><Relationship Id="rId40" Target="slides/slide16.xml" Type="http://schemas.openxmlformats.org/officeDocument/2006/relationships/slide"/><Relationship Id="rId41" Target="slides/slide17.xml" Type="http://schemas.openxmlformats.org/officeDocument/2006/relationships/slide"/><Relationship Id="rId42" Target="slides/slide18.xml" Type="http://schemas.openxmlformats.org/officeDocument/2006/relationships/slide"/><Relationship Id="rId43" Target="slides/slide19.xml" Type="http://schemas.openxmlformats.org/officeDocument/2006/relationships/slide"/><Relationship Id="rId44" Target="slides/slide20.xml" Type="http://schemas.openxmlformats.org/officeDocument/2006/relationships/slide"/><Relationship Id="rId45" Target="slides/slide21.xml" Type="http://schemas.openxmlformats.org/officeDocument/2006/relationships/slide"/><Relationship Id="rId46" Target="slides/slide22.xml" Type="http://schemas.openxmlformats.org/officeDocument/2006/relationships/slide"/><Relationship Id="rId47" Target="slides/slide23.xml" Type="http://schemas.openxmlformats.org/officeDocument/2006/relationships/slide"/><Relationship Id="rId48" Target="slides/slide24.xml" Type="http://schemas.openxmlformats.org/officeDocument/2006/relationships/slide"/><Relationship Id="rId49" Target="slides/slide25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jpe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svg" Type="http://schemas.openxmlformats.org/officeDocument/2006/relationships/image"/><Relationship Id="rId4" Target="../media/image23.png" Type="http://schemas.openxmlformats.org/officeDocument/2006/relationships/image"/><Relationship Id="rId5" Target="../media/image24.svg" Type="http://schemas.openxmlformats.org/officeDocument/2006/relationships/image"/><Relationship Id="rId6" Target="../media/image1.png" Type="http://schemas.openxmlformats.org/officeDocument/2006/relationships/image"/><Relationship Id="rId7" Target="../media/image2.sv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25.pn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27.pn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Relationship Id="rId3" Target="../media/image29.svg" Type="http://schemas.openxmlformats.org/officeDocument/2006/relationships/image"/></Relationships>
</file>

<file path=ppt/slides/_rels/slide1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1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12.png" Type="http://schemas.openxmlformats.org/officeDocument/2006/relationships/image"/></Relationships>
</file>

<file path=ppt/slides/_rels/slide2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/Relationships>
</file>

<file path=ppt/slides/_rels/slide2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30.png" Type="http://schemas.openxmlformats.org/officeDocument/2006/relationships/image"/><Relationship Id="rId7" Target="../media/image31.svg" Type="http://schemas.openxmlformats.org/officeDocument/2006/relationships/image"/></Relationships>
</file>

<file path=ppt/slides/_rels/slide2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/Relationships>
</file>

<file path=ppt/slides/_rels/slide2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/Relationships>
</file>

<file path=ppt/slides/_rels/slide2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/Relationships>
</file>

<file path=ppt/slides/_rels/slide2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Relationship Id="rId3" Target="../media/image33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7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320061" y="1028700"/>
            <a:ext cx="4411594" cy="5390968"/>
          </a:xfrm>
          <a:custGeom>
            <a:avLst/>
            <a:gdLst/>
            <a:ahLst/>
            <a:cxnLst/>
            <a:rect r="r" b="b" t="t" l="l"/>
            <a:pathLst>
              <a:path h="5390968" w="4411594">
                <a:moveTo>
                  <a:pt x="0" y="0"/>
                </a:moveTo>
                <a:lnTo>
                  <a:pt x="4411594" y="0"/>
                </a:lnTo>
                <a:lnTo>
                  <a:pt x="4411594" y="5390968"/>
                </a:lnTo>
                <a:lnTo>
                  <a:pt x="0" y="53909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552859" y="8160527"/>
            <a:ext cx="3189599" cy="1589000"/>
          </a:xfrm>
          <a:custGeom>
            <a:avLst/>
            <a:gdLst/>
            <a:ahLst/>
            <a:cxnLst/>
            <a:rect r="r" b="b" t="t" l="l"/>
            <a:pathLst>
              <a:path h="1589000" w="3189599">
                <a:moveTo>
                  <a:pt x="0" y="0"/>
                </a:moveTo>
                <a:lnTo>
                  <a:pt x="3189599" y="0"/>
                </a:lnTo>
                <a:lnTo>
                  <a:pt x="3189599" y="1589000"/>
                </a:lnTo>
                <a:lnTo>
                  <a:pt x="0" y="1589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042725" y="2773045"/>
            <a:ext cx="2097616" cy="1044994"/>
          </a:xfrm>
          <a:custGeom>
            <a:avLst/>
            <a:gdLst/>
            <a:ahLst/>
            <a:cxnLst/>
            <a:rect r="r" b="b" t="t" l="l"/>
            <a:pathLst>
              <a:path h="1044994" w="2097616">
                <a:moveTo>
                  <a:pt x="0" y="0"/>
                </a:moveTo>
                <a:lnTo>
                  <a:pt x="2097616" y="0"/>
                </a:lnTo>
                <a:lnTo>
                  <a:pt x="2097616" y="1044995"/>
                </a:lnTo>
                <a:lnTo>
                  <a:pt x="0" y="10449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 rot="-2386809">
            <a:off x="12848843" y="8604479"/>
            <a:ext cx="1382246" cy="239309"/>
          </a:xfrm>
          <a:prstGeom prst="rect">
            <a:avLst/>
          </a:prstGeom>
          <a:solidFill>
            <a:srgbClr val="6422B8"/>
          </a:solidFill>
        </p:spPr>
      </p:sp>
      <p:grpSp>
        <p:nvGrpSpPr>
          <p:cNvPr name="Group 6" id="6"/>
          <p:cNvGrpSpPr/>
          <p:nvPr/>
        </p:nvGrpSpPr>
        <p:grpSpPr>
          <a:xfrm rot="0">
            <a:off x="15742458" y="2216953"/>
            <a:ext cx="1516842" cy="1516842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48AB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6425515" y="4533718"/>
            <a:ext cx="4260611" cy="2838632"/>
          </a:xfrm>
          <a:custGeom>
            <a:avLst/>
            <a:gdLst/>
            <a:ahLst/>
            <a:cxnLst/>
            <a:rect r="r" b="b" t="t" l="l"/>
            <a:pathLst>
              <a:path h="2838632" w="4260611">
                <a:moveTo>
                  <a:pt x="0" y="0"/>
                </a:moveTo>
                <a:lnTo>
                  <a:pt x="4260611" y="0"/>
                </a:lnTo>
                <a:lnTo>
                  <a:pt x="4260611" y="2838632"/>
                </a:lnTo>
                <a:lnTo>
                  <a:pt x="0" y="283863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3552162" y="2216953"/>
            <a:ext cx="10007317" cy="6148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99"/>
              </a:lnSpc>
            </a:pPr>
            <a:r>
              <a:rPr lang="en-US" sz="4499">
                <a:solidFill>
                  <a:srgbClr val="1B1B1B"/>
                </a:solidFill>
                <a:latin typeface="Times New Roman Bold"/>
              </a:rPr>
              <a:t>TEST ÇÖZME TEKNİKLERİ</a:t>
            </a:r>
          </a:p>
          <a:p>
            <a:pPr algn="ctr">
              <a:lnSpc>
                <a:spcPts val="4499"/>
              </a:lnSpc>
            </a:pPr>
          </a:p>
          <a:p>
            <a:pPr algn="ctr">
              <a:lnSpc>
                <a:spcPts val="4499"/>
              </a:lnSpc>
            </a:pPr>
          </a:p>
          <a:p>
            <a:pPr algn="ctr">
              <a:lnSpc>
                <a:spcPts val="4499"/>
              </a:lnSpc>
            </a:pPr>
          </a:p>
          <a:p>
            <a:pPr algn="ctr">
              <a:lnSpc>
                <a:spcPts val="4499"/>
              </a:lnSpc>
            </a:pPr>
          </a:p>
          <a:p>
            <a:pPr algn="ctr">
              <a:lnSpc>
                <a:spcPts val="4499"/>
              </a:lnSpc>
            </a:pPr>
          </a:p>
          <a:p>
            <a:pPr algn="ctr">
              <a:lnSpc>
                <a:spcPts val="4499"/>
              </a:lnSpc>
            </a:pPr>
          </a:p>
          <a:p>
            <a:pPr algn="ctr">
              <a:lnSpc>
                <a:spcPts val="4499"/>
              </a:lnSpc>
            </a:pPr>
          </a:p>
          <a:p>
            <a:pPr algn="ctr">
              <a:lnSpc>
                <a:spcPts val="4499"/>
              </a:lnSpc>
            </a:pPr>
          </a:p>
          <a:p>
            <a:pPr algn="ctr">
              <a:lnSpc>
                <a:spcPts val="4499"/>
              </a:lnSpc>
            </a:pPr>
          </a:p>
          <a:p>
            <a:pPr algn="ctr">
              <a:lnSpc>
                <a:spcPts val="3400"/>
              </a:lnSpc>
            </a:pPr>
            <a:r>
              <a:rPr lang="en-US" sz="3400">
                <a:solidFill>
                  <a:srgbClr val="1B1B1B"/>
                </a:solidFill>
                <a:latin typeface="Times New Roman Bold"/>
              </a:rPr>
              <a:t>Psikolojik Danışman Canan YILDIZ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331850" y="8386943"/>
            <a:ext cx="4012179" cy="4012179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738E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-5400000">
            <a:off x="-910036" y="1028700"/>
            <a:ext cx="2988892" cy="1489012"/>
          </a:xfrm>
          <a:custGeom>
            <a:avLst/>
            <a:gdLst/>
            <a:ahLst/>
            <a:cxnLst/>
            <a:rect r="r" b="b" t="t" l="l"/>
            <a:pathLst>
              <a:path h="1489012" w="2988892">
                <a:moveTo>
                  <a:pt x="0" y="0"/>
                </a:moveTo>
                <a:lnTo>
                  <a:pt x="2988891" y="0"/>
                </a:lnTo>
                <a:lnTo>
                  <a:pt x="2988891" y="1489012"/>
                </a:lnTo>
                <a:lnTo>
                  <a:pt x="0" y="14890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485368" y="8174878"/>
            <a:ext cx="1389125" cy="1389125"/>
          </a:xfrm>
          <a:custGeom>
            <a:avLst/>
            <a:gdLst/>
            <a:ahLst/>
            <a:cxnLst/>
            <a:rect r="r" b="b" t="t" l="l"/>
            <a:pathLst>
              <a:path h="1389125" w="1389125">
                <a:moveTo>
                  <a:pt x="0" y="0"/>
                </a:moveTo>
                <a:lnTo>
                  <a:pt x="1389125" y="0"/>
                </a:lnTo>
                <a:lnTo>
                  <a:pt x="1389125" y="1389125"/>
                </a:lnTo>
                <a:lnTo>
                  <a:pt x="0" y="1389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344029" y="-1207765"/>
            <a:ext cx="3887942" cy="4751065"/>
          </a:xfrm>
          <a:custGeom>
            <a:avLst/>
            <a:gdLst/>
            <a:ahLst/>
            <a:cxnLst/>
            <a:rect r="r" b="b" t="t" l="l"/>
            <a:pathLst>
              <a:path h="4751065" w="3887942">
                <a:moveTo>
                  <a:pt x="0" y="0"/>
                </a:moveTo>
                <a:lnTo>
                  <a:pt x="3887942" y="0"/>
                </a:lnTo>
                <a:lnTo>
                  <a:pt x="3887942" y="4751065"/>
                </a:lnTo>
                <a:lnTo>
                  <a:pt x="0" y="47510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8700" y="3853180"/>
            <a:ext cx="16230600" cy="2447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Times New Roman Bold"/>
              </a:rPr>
              <a:t>Soruya yorum katmamak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Times New Roman Bold"/>
              </a:rPr>
              <a:t>Soruda neyi soruyorsa ona odaklanın. Sorunun yanlış veya bu kadar kolay olamayacağını düşünüp farklı sorudan uzaklaşmayın.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688823" y="3483564"/>
            <a:ext cx="3671410" cy="4486463"/>
          </a:xfrm>
          <a:custGeom>
            <a:avLst/>
            <a:gdLst/>
            <a:ahLst/>
            <a:cxnLst/>
            <a:rect r="r" b="b" t="t" l="l"/>
            <a:pathLst>
              <a:path h="4486463" w="3671410">
                <a:moveTo>
                  <a:pt x="0" y="0"/>
                </a:moveTo>
                <a:lnTo>
                  <a:pt x="3671410" y="0"/>
                </a:lnTo>
                <a:lnTo>
                  <a:pt x="3671410" y="4486463"/>
                </a:lnTo>
                <a:lnTo>
                  <a:pt x="0" y="44864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798675" y="1028700"/>
            <a:ext cx="3362655" cy="1675214"/>
          </a:xfrm>
          <a:custGeom>
            <a:avLst/>
            <a:gdLst/>
            <a:ahLst/>
            <a:cxnLst/>
            <a:rect r="r" b="b" t="t" l="l"/>
            <a:pathLst>
              <a:path h="1675214" w="3362655">
                <a:moveTo>
                  <a:pt x="0" y="0"/>
                </a:moveTo>
                <a:lnTo>
                  <a:pt x="3362655" y="0"/>
                </a:lnTo>
                <a:lnTo>
                  <a:pt x="3362655" y="1675214"/>
                </a:lnTo>
                <a:lnTo>
                  <a:pt x="0" y="16752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488142" y="6109519"/>
            <a:ext cx="1516842" cy="1516842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48AB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1028700" y="3553142"/>
            <a:ext cx="16230600" cy="3047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Times New Roman Bold"/>
              </a:rPr>
              <a:t>İlk İşaretlediğiniz Seçeneği Değiştirmeyin!.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Times New Roman Bold"/>
              </a:rPr>
              <a:t>Kararsız kaldıktan sonra ilk işaretlediğin seçeneği (eğer aklına yeni bir bilgi veya ip ucu gelmediyse) değiştirme. Genellikle ilk işaretlenen seçenek doğru çıkar.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349535" y="1028700"/>
            <a:ext cx="1484783" cy="1484783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48AB"/>
            </a:solidFill>
          </p:spPr>
        </p:sp>
      </p:grpSp>
      <p:sp>
        <p:nvSpPr>
          <p:cNvPr name="AutoShape 4" id="4"/>
          <p:cNvSpPr/>
          <p:nvPr/>
        </p:nvSpPr>
        <p:spPr>
          <a:xfrm rot="-2386809">
            <a:off x="1793111" y="1906880"/>
            <a:ext cx="1382246" cy="239309"/>
          </a:xfrm>
          <a:prstGeom prst="rect">
            <a:avLst/>
          </a:prstGeom>
          <a:solidFill>
            <a:srgbClr val="FFA53B"/>
          </a:solidFill>
        </p:spPr>
      </p:sp>
      <p:sp>
        <p:nvSpPr>
          <p:cNvPr name="Freeform 5" id="5"/>
          <p:cNvSpPr/>
          <p:nvPr/>
        </p:nvSpPr>
        <p:spPr>
          <a:xfrm flipH="false" flipV="false" rot="0">
            <a:off x="16584329" y="5143500"/>
            <a:ext cx="3407342" cy="4163771"/>
          </a:xfrm>
          <a:custGeom>
            <a:avLst/>
            <a:gdLst/>
            <a:ahLst/>
            <a:cxnLst/>
            <a:rect r="r" b="b" t="t" l="l"/>
            <a:pathLst>
              <a:path h="4163771" w="3407342">
                <a:moveTo>
                  <a:pt x="0" y="0"/>
                </a:moveTo>
                <a:lnTo>
                  <a:pt x="3407342" y="0"/>
                </a:lnTo>
                <a:lnTo>
                  <a:pt x="3407342" y="4163771"/>
                </a:lnTo>
                <a:lnTo>
                  <a:pt x="0" y="41637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28700" y="2937970"/>
            <a:ext cx="7134881" cy="6369302"/>
          </a:xfrm>
          <a:custGeom>
            <a:avLst/>
            <a:gdLst/>
            <a:ahLst/>
            <a:cxnLst/>
            <a:rect r="r" b="b" t="t" l="l"/>
            <a:pathLst>
              <a:path h="6369302" w="7134881">
                <a:moveTo>
                  <a:pt x="0" y="0"/>
                </a:moveTo>
                <a:lnTo>
                  <a:pt x="7134881" y="0"/>
                </a:lnTo>
                <a:lnTo>
                  <a:pt x="7134881" y="6369301"/>
                </a:lnTo>
                <a:lnTo>
                  <a:pt x="0" y="63693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349535" y="623088"/>
            <a:ext cx="13132639" cy="3647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Times New Roman Bold"/>
              </a:rPr>
              <a:t>Önce Soruyu Okuyun!</a:t>
            </a:r>
          </a:p>
          <a:p>
            <a:pPr algn="ctr">
              <a:lnSpc>
                <a:spcPts val="4759"/>
              </a:lnSpc>
            </a:pPr>
          </a:p>
          <a:p>
            <a:pPr algn="ctr">
              <a:lnSpc>
                <a:spcPts val="4759"/>
              </a:lnSpc>
            </a:pPr>
          </a:p>
          <a:p>
            <a:pPr algn="ctr">
              <a:lnSpc>
                <a:spcPts val="4759"/>
              </a:lnSpc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8631099" y="5010150"/>
            <a:ext cx="7593466" cy="1847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Times New Roman Bold"/>
              </a:rPr>
              <a:t>Paragraf ve açıklaması olan sorularda önce soruyu daha sonra paragraf ve açıklama metnini okuyun.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-2386809">
            <a:off x="996005" y="1443211"/>
            <a:ext cx="1382246" cy="239309"/>
          </a:xfrm>
          <a:prstGeom prst="rect">
            <a:avLst/>
          </a:prstGeom>
          <a:solidFill>
            <a:srgbClr val="6422B8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14965783" y="7773517"/>
            <a:ext cx="1484783" cy="1484783"/>
            <a:chOff x="0" y="0"/>
            <a:chExt cx="6350000" cy="6350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A53B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9695057" y="1262117"/>
            <a:ext cx="7805341" cy="5947407"/>
          </a:xfrm>
          <a:custGeom>
            <a:avLst/>
            <a:gdLst/>
            <a:ahLst/>
            <a:cxnLst/>
            <a:rect r="r" b="b" t="t" l="l"/>
            <a:pathLst>
              <a:path h="5947407" w="7805341">
                <a:moveTo>
                  <a:pt x="0" y="0"/>
                </a:moveTo>
                <a:lnTo>
                  <a:pt x="7805341" y="0"/>
                </a:lnTo>
                <a:lnTo>
                  <a:pt x="7805341" y="5947407"/>
                </a:lnTo>
                <a:lnTo>
                  <a:pt x="0" y="59474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681388" y="1467616"/>
            <a:ext cx="7013669" cy="462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50"/>
              </a:lnSpc>
            </a:pPr>
            <a:r>
              <a:rPr lang="en-US" sz="3500">
                <a:solidFill>
                  <a:srgbClr val="1B1B1B"/>
                </a:solidFill>
                <a:latin typeface="Poppins Light Bold"/>
              </a:rPr>
              <a:t>Tüm seçenekleri oku</a:t>
            </a:r>
          </a:p>
          <a:p>
            <a:pPr algn="ctr">
              <a:lnSpc>
                <a:spcPts val="5250"/>
              </a:lnSpc>
            </a:pPr>
            <a:r>
              <a:rPr lang="en-US" sz="3500">
                <a:solidFill>
                  <a:srgbClr val="1B1B1B"/>
                </a:solidFill>
                <a:latin typeface="Poppins Light Bold"/>
              </a:rPr>
              <a:t>Tüm seçenekleri okumadan soruyu cevaplama. Bazı sorular En doğru seçeneği bulmanızı ister.</a:t>
            </a:r>
          </a:p>
          <a:p>
            <a:pPr algn="ctr">
              <a:lnSpc>
                <a:spcPts val="5250"/>
              </a:lnSpc>
            </a:pPr>
          </a:p>
          <a:p>
            <a:pPr algn="ctr">
              <a:lnSpc>
                <a:spcPts val="5250"/>
              </a:lnSpc>
            </a:pP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649667" y="7672969"/>
            <a:ext cx="3219267" cy="1603780"/>
          </a:xfrm>
          <a:custGeom>
            <a:avLst/>
            <a:gdLst/>
            <a:ahLst/>
            <a:cxnLst/>
            <a:rect r="r" b="b" t="t" l="l"/>
            <a:pathLst>
              <a:path h="1603780" w="3219267">
                <a:moveTo>
                  <a:pt x="0" y="0"/>
                </a:moveTo>
                <a:lnTo>
                  <a:pt x="3219266" y="0"/>
                </a:lnTo>
                <a:lnTo>
                  <a:pt x="3219266" y="1603780"/>
                </a:lnTo>
                <a:lnTo>
                  <a:pt x="0" y="16037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rot="-2386809">
            <a:off x="15289703" y="8689164"/>
            <a:ext cx="1203213" cy="208313"/>
          </a:xfrm>
          <a:prstGeom prst="rect">
            <a:avLst/>
          </a:prstGeom>
          <a:solidFill>
            <a:srgbClr val="6422B8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1028700" y="1452579"/>
            <a:ext cx="3082682" cy="3082682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A53B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9475984" y="1028700"/>
            <a:ext cx="7783316" cy="6091693"/>
          </a:xfrm>
          <a:custGeom>
            <a:avLst/>
            <a:gdLst/>
            <a:ahLst/>
            <a:cxnLst/>
            <a:rect r="r" b="b" t="t" l="l"/>
            <a:pathLst>
              <a:path h="6091693" w="7783316">
                <a:moveTo>
                  <a:pt x="0" y="0"/>
                </a:moveTo>
                <a:lnTo>
                  <a:pt x="7783316" y="0"/>
                </a:lnTo>
                <a:lnTo>
                  <a:pt x="7783316" y="6091693"/>
                </a:lnTo>
                <a:lnTo>
                  <a:pt x="0" y="60916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6358025" y="1564777"/>
            <a:ext cx="3198019" cy="647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Times New Roman Bold"/>
              </a:rPr>
              <a:t>Öğretmenine Sor!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4453255"/>
            <a:ext cx="8115300" cy="1847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Times New Roman Bold"/>
              </a:rPr>
              <a:t>Sınavlarda ve test çözerken yapamadığın soruları öğretmenine sormalısın. Testlerde, cevabını öğrenmediğin soru kalmamalı.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349535" y="1028700"/>
            <a:ext cx="1484783" cy="1484783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48AB"/>
            </a:solidFill>
          </p:spPr>
        </p:sp>
      </p:grpSp>
      <p:sp>
        <p:nvSpPr>
          <p:cNvPr name="AutoShape 4" id="4"/>
          <p:cNvSpPr/>
          <p:nvPr/>
        </p:nvSpPr>
        <p:spPr>
          <a:xfrm rot="-2386809">
            <a:off x="1793111" y="1906880"/>
            <a:ext cx="1382246" cy="239309"/>
          </a:xfrm>
          <a:prstGeom prst="rect">
            <a:avLst/>
          </a:prstGeom>
          <a:solidFill>
            <a:srgbClr val="FFA53B"/>
          </a:solidFill>
        </p:spPr>
      </p:sp>
      <p:sp>
        <p:nvSpPr>
          <p:cNvPr name="Freeform 5" id="5"/>
          <p:cNvSpPr/>
          <p:nvPr/>
        </p:nvSpPr>
        <p:spPr>
          <a:xfrm flipH="false" flipV="false" rot="0">
            <a:off x="16584329" y="5143500"/>
            <a:ext cx="3407342" cy="4163771"/>
          </a:xfrm>
          <a:custGeom>
            <a:avLst/>
            <a:gdLst/>
            <a:ahLst/>
            <a:cxnLst/>
            <a:rect r="r" b="b" t="t" l="l"/>
            <a:pathLst>
              <a:path h="4163771" w="3407342">
                <a:moveTo>
                  <a:pt x="0" y="0"/>
                </a:moveTo>
                <a:lnTo>
                  <a:pt x="3407342" y="0"/>
                </a:lnTo>
                <a:lnTo>
                  <a:pt x="3407342" y="4163771"/>
                </a:lnTo>
                <a:lnTo>
                  <a:pt x="0" y="41637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924999" y="1359019"/>
            <a:ext cx="6855381" cy="647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Times New Roman Bold"/>
              </a:rPr>
              <a:t>DÜZENLİ DENEME SINAVI ÇÖZ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349535" y="3139258"/>
            <a:ext cx="9270087" cy="4247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Times New Roman Bold"/>
              </a:rPr>
              <a:t>Deneme sınavlarını kesinlikle önemsemelisin.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Times New Roman Bold"/>
              </a:rPr>
              <a:t>Deneme sınavları hazır oluş durumun hakkında bilgi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Times New Roman Bold"/>
              </a:rPr>
              <a:t>verir. Sınavların en önemli provasıdır. Deneme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Times New Roman Bold"/>
              </a:rPr>
              <a:t>sınavlarında gerçek sınav kurallarına ve süresine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Times New Roman Bold"/>
              </a:rPr>
              <a:t>uymalısın. Bu sayede sınavın gerçekçi bir provasını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Times New Roman Bold"/>
              </a:rPr>
              <a:t>yapmış olursun.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-2386809">
            <a:off x="996005" y="1443211"/>
            <a:ext cx="1382246" cy="239309"/>
          </a:xfrm>
          <a:prstGeom prst="rect">
            <a:avLst/>
          </a:prstGeom>
          <a:solidFill>
            <a:srgbClr val="6422B8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14965783" y="7773517"/>
            <a:ext cx="1484783" cy="1484783"/>
            <a:chOff x="0" y="0"/>
            <a:chExt cx="6350000" cy="6350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A53B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5078593" y="1672769"/>
            <a:ext cx="7013669" cy="1295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50"/>
              </a:lnSpc>
            </a:pPr>
            <a:r>
              <a:rPr lang="en-US" sz="3500">
                <a:solidFill>
                  <a:srgbClr val="1B1B1B"/>
                </a:solidFill>
                <a:latin typeface="Poppins Light"/>
              </a:rPr>
              <a:t>Her deneme sınavından sonra</a:t>
            </a:r>
          </a:p>
          <a:p>
            <a:pPr algn="ctr">
              <a:lnSpc>
                <a:spcPts val="5250"/>
              </a:lnSpc>
            </a:pPr>
            <a:r>
              <a:rPr lang="en-US" sz="3500">
                <a:solidFill>
                  <a:srgbClr val="1B1B1B"/>
                </a:solidFill>
                <a:latin typeface="Poppins Light"/>
              </a:rPr>
              <a:t>deneme analizi yap!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843684" y="1073267"/>
            <a:ext cx="1965605" cy="979229"/>
          </a:xfrm>
          <a:custGeom>
            <a:avLst/>
            <a:gdLst/>
            <a:ahLst/>
            <a:cxnLst/>
            <a:rect r="r" b="b" t="t" l="l"/>
            <a:pathLst>
              <a:path h="979229" w="1965605">
                <a:moveTo>
                  <a:pt x="0" y="0"/>
                </a:moveTo>
                <a:lnTo>
                  <a:pt x="1965605" y="0"/>
                </a:lnTo>
                <a:lnTo>
                  <a:pt x="1965605" y="979228"/>
                </a:lnTo>
                <a:lnTo>
                  <a:pt x="0" y="9792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685800" y="727208"/>
            <a:ext cx="2320456" cy="2320456"/>
            <a:chOff x="0" y="0"/>
            <a:chExt cx="6350000" cy="6350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C4CC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2734267" y="895350"/>
            <a:ext cx="7094101" cy="647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Times New Roman Bold"/>
              </a:rPr>
              <a:t>ÖRNEK SORULARI İHMAL ETME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043284" y="2751170"/>
            <a:ext cx="4705707" cy="6047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Times New Roman Bold"/>
              </a:rPr>
              <a:t>En önemli sınav pratiği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Times New Roman Bold"/>
              </a:rPr>
              <a:t>soru çözmektir.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Times New Roman Bold"/>
              </a:rPr>
              <a:t>1 günde çözebileceğin soru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Times New Roman Bold"/>
              </a:rPr>
              <a:t>sayısını belirle ve bu soru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Times New Roman Bold"/>
              </a:rPr>
              <a:t>sayısını haftalık olarak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Times New Roman Bold"/>
              </a:rPr>
              <a:t>azar azar arttır.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Times New Roman Bold"/>
              </a:rPr>
              <a:t>Birden 50-100 soru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Times New Roman Bold"/>
              </a:rPr>
              <a:t>arttırma, gerçekçi ol!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593756" y="2751170"/>
            <a:ext cx="5215533" cy="6047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Times New Roman Bold"/>
              </a:rPr>
              <a:t>Farklı kaynaklardan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Times New Roman Bold"/>
              </a:rPr>
              <a:t>yararlanarak farklı soru soru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Times New Roman Bold"/>
              </a:rPr>
              <a:t>tarzlarına aşina olmak iyidir.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Times New Roman Bold"/>
              </a:rPr>
              <a:t>Sınavda sana avantaj sağlar.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Times New Roman Bold"/>
              </a:rPr>
              <a:t>Özellikle MEB’in her ay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Times New Roman Bold"/>
              </a:rPr>
              <a:t>yayınladığı örnek soruları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Times New Roman Bold"/>
              </a:rPr>
              <a:t>çözmeyi ihmal etme; örnek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Times New Roman Bold"/>
              </a:rPr>
              <a:t>soruları süre tutarak ve sınav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Times New Roman Bold"/>
              </a:rPr>
              <a:t>ortamı oluşturarak çöz!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320061" y="1028700"/>
            <a:ext cx="4411594" cy="5390968"/>
          </a:xfrm>
          <a:custGeom>
            <a:avLst/>
            <a:gdLst/>
            <a:ahLst/>
            <a:cxnLst/>
            <a:rect r="r" b="b" t="t" l="l"/>
            <a:pathLst>
              <a:path h="5390968" w="4411594">
                <a:moveTo>
                  <a:pt x="0" y="0"/>
                </a:moveTo>
                <a:lnTo>
                  <a:pt x="4411594" y="0"/>
                </a:lnTo>
                <a:lnTo>
                  <a:pt x="4411594" y="5390968"/>
                </a:lnTo>
                <a:lnTo>
                  <a:pt x="0" y="53909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552859" y="8160527"/>
            <a:ext cx="3189599" cy="1589000"/>
          </a:xfrm>
          <a:custGeom>
            <a:avLst/>
            <a:gdLst/>
            <a:ahLst/>
            <a:cxnLst/>
            <a:rect r="r" b="b" t="t" l="l"/>
            <a:pathLst>
              <a:path h="1589000" w="3189599">
                <a:moveTo>
                  <a:pt x="0" y="0"/>
                </a:moveTo>
                <a:lnTo>
                  <a:pt x="3189599" y="0"/>
                </a:lnTo>
                <a:lnTo>
                  <a:pt x="3189599" y="1589000"/>
                </a:lnTo>
                <a:lnTo>
                  <a:pt x="0" y="1589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042725" y="2773045"/>
            <a:ext cx="2097616" cy="1044994"/>
          </a:xfrm>
          <a:custGeom>
            <a:avLst/>
            <a:gdLst/>
            <a:ahLst/>
            <a:cxnLst/>
            <a:rect r="r" b="b" t="t" l="l"/>
            <a:pathLst>
              <a:path h="1044994" w="2097616">
                <a:moveTo>
                  <a:pt x="0" y="0"/>
                </a:moveTo>
                <a:lnTo>
                  <a:pt x="2097616" y="0"/>
                </a:lnTo>
                <a:lnTo>
                  <a:pt x="2097616" y="1044995"/>
                </a:lnTo>
                <a:lnTo>
                  <a:pt x="0" y="10449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 rot="-2386809">
            <a:off x="13714989" y="8040872"/>
            <a:ext cx="1382246" cy="239309"/>
          </a:xfrm>
          <a:prstGeom prst="rect">
            <a:avLst/>
          </a:prstGeom>
          <a:solidFill>
            <a:srgbClr val="6422B8"/>
          </a:solidFill>
        </p:spPr>
      </p:sp>
      <p:grpSp>
        <p:nvGrpSpPr>
          <p:cNvPr name="Group 6" id="6"/>
          <p:cNvGrpSpPr/>
          <p:nvPr/>
        </p:nvGrpSpPr>
        <p:grpSpPr>
          <a:xfrm rot="0">
            <a:off x="15742458" y="2216953"/>
            <a:ext cx="1516842" cy="1516842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48AB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4140341" y="3048831"/>
            <a:ext cx="10007317" cy="4189338"/>
            <a:chOff x="0" y="0"/>
            <a:chExt cx="13343089" cy="5585784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219075"/>
              <a:ext cx="13343089" cy="4251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00"/>
                </a:lnSpc>
              </a:pPr>
              <a:r>
                <a:rPr lang="en-US" sz="12000">
                  <a:solidFill>
                    <a:srgbClr val="1B1B1B"/>
                  </a:solidFill>
                  <a:latin typeface="Poppins Medium Bold"/>
                </a:rPr>
                <a:t>SINAV TAKTİKLERİ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2105403" y="4876066"/>
              <a:ext cx="9132284" cy="7118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>
                  <a:solidFill>
                    <a:srgbClr val="1B1B1B"/>
                  </a:solidFill>
                  <a:latin typeface="Poppins Light Bold"/>
                </a:rPr>
                <a:t>Zamanı Takip Etmenin Akıllı Yolu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-2386809">
            <a:off x="996005" y="1443211"/>
            <a:ext cx="1382246" cy="239309"/>
          </a:xfrm>
          <a:prstGeom prst="rect">
            <a:avLst/>
          </a:prstGeom>
          <a:solidFill>
            <a:srgbClr val="6422B8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14965783" y="7773517"/>
            <a:ext cx="1484783" cy="1484783"/>
            <a:chOff x="0" y="0"/>
            <a:chExt cx="6350000" cy="6350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A53B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1985615" y="1752917"/>
            <a:ext cx="13722560" cy="6647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3131"/>
                </a:solidFill>
                <a:latin typeface="Times New Roman Bold"/>
              </a:rPr>
              <a:t>İNATLAŞMA, TURLA!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Times New Roman Bold"/>
              </a:rPr>
              <a:t>Bir soruyu çözemediğin zaman o soruyla inatlaşıp zaman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Times New Roman Bold"/>
              </a:rPr>
              <a:t>kaybetmemeli, tüm soruları görmelisin.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Times New Roman Bold"/>
              </a:rPr>
              <a:t>Bazen sorularda ipucunu bir an göremeyebilirsin. Soruya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Times New Roman Bold"/>
              </a:rPr>
              <a:t>işaret koyup diğer soruları çözmeye devam etmeli, sonra o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Times New Roman Bold"/>
              </a:rPr>
              <a:t>soruya geri dönüp tekrar çözmelisin.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Times New Roman Bold"/>
              </a:rPr>
              <a:t>Geri döndüğünde ipucunu daha kolay görebilir, zamandan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Times New Roman Bold"/>
              </a:rPr>
              <a:t>tasarruf edebilirsin.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104393" y="-859381"/>
            <a:ext cx="3154907" cy="3154907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738E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1342314" y="9258300"/>
            <a:ext cx="2529916" cy="1260358"/>
          </a:xfrm>
          <a:custGeom>
            <a:avLst/>
            <a:gdLst/>
            <a:ahLst/>
            <a:cxnLst/>
            <a:rect r="r" b="b" t="t" l="l"/>
            <a:pathLst>
              <a:path h="1260358" w="2529916">
                <a:moveTo>
                  <a:pt x="0" y="0"/>
                </a:moveTo>
                <a:lnTo>
                  <a:pt x="2529916" y="0"/>
                </a:lnTo>
                <a:lnTo>
                  <a:pt x="2529916" y="1260358"/>
                </a:lnTo>
                <a:lnTo>
                  <a:pt x="0" y="12603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0" y="23510"/>
            <a:ext cx="1389125" cy="1389125"/>
          </a:xfrm>
          <a:custGeom>
            <a:avLst/>
            <a:gdLst/>
            <a:ahLst/>
            <a:cxnLst/>
            <a:rect r="r" b="b" t="t" l="l"/>
            <a:pathLst>
              <a:path h="1389125" w="1389125">
                <a:moveTo>
                  <a:pt x="0" y="0"/>
                </a:moveTo>
                <a:lnTo>
                  <a:pt x="1389125" y="0"/>
                </a:lnTo>
                <a:lnTo>
                  <a:pt x="1389125" y="1389125"/>
                </a:lnTo>
                <a:lnTo>
                  <a:pt x="0" y="1389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320254" y="7372819"/>
            <a:ext cx="2574036" cy="1885481"/>
          </a:xfrm>
          <a:custGeom>
            <a:avLst/>
            <a:gdLst/>
            <a:ahLst/>
            <a:cxnLst/>
            <a:rect r="r" b="b" t="t" l="l"/>
            <a:pathLst>
              <a:path h="1885481" w="2574036">
                <a:moveTo>
                  <a:pt x="0" y="0"/>
                </a:moveTo>
                <a:lnTo>
                  <a:pt x="2574036" y="0"/>
                </a:lnTo>
                <a:lnTo>
                  <a:pt x="2574036" y="1885481"/>
                </a:lnTo>
                <a:lnTo>
                  <a:pt x="0" y="18854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181086" y="2533391"/>
            <a:ext cx="15925829" cy="27127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00"/>
              </a:lnSpc>
              <a:spcBef>
                <a:spcPct val="0"/>
              </a:spcBef>
            </a:pPr>
            <a:r>
              <a:rPr lang="en-US" sz="3600">
                <a:solidFill>
                  <a:srgbClr val="FF3131"/>
                </a:solidFill>
                <a:latin typeface="Times New Roman Bold"/>
              </a:rPr>
              <a:t>KONUYU ÖĞRENDİKTEN SONRA TEST ÇÖZ</a:t>
            </a:r>
          </a:p>
          <a:p>
            <a:pPr>
              <a:lnSpc>
                <a:spcPts val="6120"/>
              </a:lnSpc>
            </a:pPr>
          </a:p>
          <a:p>
            <a:pPr>
              <a:lnSpc>
                <a:spcPts val="6120"/>
              </a:lnSpc>
            </a:pPr>
            <a:r>
              <a:rPr lang="en-US" sz="3600">
                <a:solidFill>
                  <a:srgbClr val="000000"/>
                </a:solidFill>
                <a:latin typeface="Times New Roman Bold"/>
              </a:rPr>
              <a:t>Konuyu iyi öğrenmeden test çözmek zaman kaybına neden olacaktır. Bu nedenle konuyu öğrendikten sonra test çözün.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349535" y="1028700"/>
            <a:ext cx="1484783" cy="1484783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48AB"/>
            </a:solidFill>
          </p:spPr>
        </p:sp>
      </p:grpSp>
      <p:sp>
        <p:nvSpPr>
          <p:cNvPr name="AutoShape 4" id="4"/>
          <p:cNvSpPr/>
          <p:nvPr/>
        </p:nvSpPr>
        <p:spPr>
          <a:xfrm rot="-2386809">
            <a:off x="1793111" y="1906880"/>
            <a:ext cx="1382246" cy="239309"/>
          </a:xfrm>
          <a:prstGeom prst="rect">
            <a:avLst/>
          </a:prstGeom>
          <a:solidFill>
            <a:srgbClr val="FFA53B"/>
          </a:solidFill>
        </p:spPr>
      </p:sp>
      <p:sp>
        <p:nvSpPr>
          <p:cNvPr name="Freeform 5" id="5"/>
          <p:cNvSpPr/>
          <p:nvPr/>
        </p:nvSpPr>
        <p:spPr>
          <a:xfrm flipH="false" flipV="false" rot="0">
            <a:off x="16584329" y="5143500"/>
            <a:ext cx="3407342" cy="4163771"/>
          </a:xfrm>
          <a:custGeom>
            <a:avLst/>
            <a:gdLst/>
            <a:ahLst/>
            <a:cxnLst/>
            <a:rect r="r" b="b" t="t" l="l"/>
            <a:pathLst>
              <a:path h="4163771" w="3407342">
                <a:moveTo>
                  <a:pt x="0" y="0"/>
                </a:moveTo>
                <a:lnTo>
                  <a:pt x="3407342" y="0"/>
                </a:lnTo>
                <a:lnTo>
                  <a:pt x="3407342" y="4163771"/>
                </a:lnTo>
                <a:lnTo>
                  <a:pt x="0" y="41637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075212" y="1752917"/>
            <a:ext cx="10137577" cy="6647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Times New Roman Bold"/>
              </a:rPr>
              <a:t>TURLAMA TEKNİĞİ NEDİR?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Times New Roman Bold"/>
              </a:rPr>
              <a:t>Turlama tekniği testin turlayarak çözülmesine denir. Bu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Times New Roman Bold"/>
              </a:rPr>
              <a:t>teknik kullanılarak zaman kaybının önlenmesi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Times New Roman Bold"/>
              </a:rPr>
              <a:t>amaçlanmaktadır.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Times New Roman Bold"/>
              </a:rPr>
              <a:t>Turlama tekniğinde ilk tur zorlanılan sorulara işaret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Times New Roman Bold"/>
              </a:rPr>
              <a:t>koyulup diğer soruya geçilir. Testteki tüm sorular bitince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Times New Roman Bold"/>
              </a:rPr>
              <a:t>ikinci tura başlanır ve işaretli sorular çözülür, zorlanılan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Times New Roman Bold"/>
              </a:rPr>
              <a:t>sorulara yeni bir işaret koyulur ve diğer soruya geçilir.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Times New Roman Bold"/>
              </a:rPr>
              <a:t>Üçüncü turda ise kalan en zor sorular çözülür.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659424" y="0"/>
            <a:ext cx="3407342" cy="4163771"/>
          </a:xfrm>
          <a:custGeom>
            <a:avLst/>
            <a:gdLst/>
            <a:ahLst/>
            <a:cxnLst/>
            <a:rect r="r" b="b" t="t" l="l"/>
            <a:pathLst>
              <a:path h="4163771" w="3407342">
                <a:moveTo>
                  <a:pt x="0" y="0"/>
                </a:moveTo>
                <a:lnTo>
                  <a:pt x="3407342" y="0"/>
                </a:lnTo>
                <a:lnTo>
                  <a:pt x="3407342" y="4163771"/>
                </a:lnTo>
                <a:lnTo>
                  <a:pt x="0" y="41637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1780151"/>
            <a:ext cx="2750134" cy="1370067"/>
          </a:xfrm>
          <a:custGeom>
            <a:avLst/>
            <a:gdLst/>
            <a:ahLst/>
            <a:cxnLst/>
            <a:rect r="r" b="b" t="t" l="l"/>
            <a:pathLst>
              <a:path h="1370067" w="2750134">
                <a:moveTo>
                  <a:pt x="0" y="0"/>
                </a:moveTo>
                <a:lnTo>
                  <a:pt x="2750134" y="0"/>
                </a:lnTo>
                <a:lnTo>
                  <a:pt x="2750134" y="1370067"/>
                </a:lnTo>
                <a:lnTo>
                  <a:pt x="0" y="13700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4" id="4"/>
          <p:cNvSpPr/>
          <p:nvPr/>
        </p:nvSpPr>
        <p:spPr>
          <a:xfrm rot="-2386809">
            <a:off x="14968301" y="2496397"/>
            <a:ext cx="1382246" cy="239309"/>
          </a:xfrm>
          <a:prstGeom prst="rect">
            <a:avLst/>
          </a:prstGeom>
          <a:solidFill>
            <a:srgbClr val="FF738E"/>
          </a:solidFill>
        </p:spPr>
      </p:sp>
      <p:sp>
        <p:nvSpPr>
          <p:cNvPr name="Freeform 5" id="5"/>
          <p:cNvSpPr/>
          <p:nvPr/>
        </p:nvSpPr>
        <p:spPr>
          <a:xfrm flipH="false" flipV="false" rot="0">
            <a:off x="5320190" y="7781925"/>
            <a:ext cx="2952750" cy="2952750"/>
          </a:xfrm>
          <a:custGeom>
            <a:avLst/>
            <a:gdLst/>
            <a:ahLst/>
            <a:cxnLst/>
            <a:rect r="r" b="b" t="t" l="l"/>
            <a:pathLst>
              <a:path h="2952750" w="2952750">
                <a:moveTo>
                  <a:pt x="0" y="0"/>
                </a:moveTo>
                <a:lnTo>
                  <a:pt x="2952750" y="0"/>
                </a:lnTo>
                <a:lnTo>
                  <a:pt x="2952750" y="2952750"/>
                </a:lnTo>
                <a:lnTo>
                  <a:pt x="0" y="29527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518422" y="1452880"/>
            <a:ext cx="9251156" cy="7247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Times New Roman Bold"/>
              </a:rPr>
              <a:t>KODLAMA YÖNTEMİ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Times New Roman Bold"/>
              </a:rPr>
              <a:t>Testte yaptığın soruları optik forma geçirmek yani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Times New Roman Bold"/>
              </a:rPr>
              <a:t>kodlama yapmak oldukça önemlidir. Kodlama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Times New Roman Bold"/>
              </a:rPr>
              <a:t>yaparken tek tek her soruyu optik forma geçirmek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Times New Roman Bold"/>
              </a:rPr>
              <a:t>zaman kaybettirir, tüm sorular bitince topluca optik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Times New Roman Bold"/>
              </a:rPr>
              <a:t>forma geçirmekse hata yapmana sebep olabilir.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Times New Roman Bold"/>
              </a:rPr>
              <a:t>Bu yüzden kodlamayı gruplayarak yapabilirsin.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Times New Roman Bold"/>
              </a:rPr>
              <a:t>Örneğin sana bakan iki sayfadaki soruları bitirip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Times New Roman Bold"/>
              </a:rPr>
              <a:t>(ortalama 3-4 soru) bu soruları optik forma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Times New Roman Bold"/>
              </a:rPr>
              <a:t>işaretleyebilirsin.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349535" y="1028700"/>
            <a:ext cx="1484783" cy="1484783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48AB"/>
            </a:solidFill>
          </p:spPr>
        </p:sp>
      </p:grpSp>
      <p:sp>
        <p:nvSpPr>
          <p:cNvPr name="AutoShape 4" id="4"/>
          <p:cNvSpPr/>
          <p:nvPr/>
        </p:nvSpPr>
        <p:spPr>
          <a:xfrm rot="-2386809">
            <a:off x="1793111" y="1906880"/>
            <a:ext cx="1382246" cy="239309"/>
          </a:xfrm>
          <a:prstGeom prst="rect">
            <a:avLst/>
          </a:prstGeom>
          <a:solidFill>
            <a:srgbClr val="FFA53B"/>
          </a:solidFill>
        </p:spPr>
      </p:sp>
      <p:sp>
        <p:nvSpPr>
          <p:cNvPr name="Freeform 5" id="5"/>
          <p:cNvSpPr/>
          <p:nvPr/>
        </p:nvSpPr>
        <p:spPr>
          <a:xfrm flipH="false" flipV="false" rot="0">
            <a:off x="16584329" y="5143500"/>
            <a:ext cx="3407342" cy="4163771"/>
          </a:xfrm>
          <a:custGeom>
            <a:avLst/>
            <a:gdLst/>
            <a:ahLst/>
            <a:cxnLst/>
            <a:rect r="r" b="b" t="t" l="l"/>
            <a:pathLst>
              <a:path h="4163771" w="3407342">
                <a:moveTo>
                  <a:pt x="0" y="0"/>
                </a:moveTo>
                <a:lnTo>
                  <a:pt x="3407342" y="0"/>
                </a:lnTo>
                <a:lnTo>
                  <a:pt x="3407342" y="4163771"/>
                </a:lnTo>
                <a:lnTo>
                  <a:pt x="0" y="41637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035980" y="1313561"/>
            <a:ext cx="6400681" cy="1247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Times New Roman Bold"/>
              </a:rPr>
              <a:t>Olumlu Düşünün, Derin Nefes Alın.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1331260" y="3475754"/>
            <a:ext cx="16230600" cy="1247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Times New Roman Bold"/>
              </a:rPr>
              <a:t>Sınava başlayana kadar biraz heyecan olması normaldir. Bu süreyi olumlu düşünceler ile geçirin. Lavabo ihtiyacınız varsa gidebilirsiniz.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349535" y="1028700"/>
            <a:ext cx="1484783" cy="1484783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48AB"/>
            </a:solidFill>
          </p:spPr>
        </p:sp>
      </p:grpSp>
      <p:sp>
        <p:nvSpPr>
          <p:cNvPr name="AutoShape 4" id="4"/>
          <p:cNvSpPr/>
          <p:nvPr/>
        </p:nvSpPr>
        <p:spPr>
          <a:xfrm rot="-2386809">
            <a:off x="1793111" y="1906880"/>
            <a:ext cx="1382246" cy="239309"/>
          </a:xfrm>
          <a:prstGeom prst="rect">
            <a:avLst/>
          </a:prstGeom>
          <a:solidFill>
            <a:srgbClr val="FFA53B"/>
          </a:solidFill>
        </p:spPr>
      </p:sp>
      <p:sp>
        <p:nvSpPr>
          <p:cNvPr name="Freeform 5" id="5"/>
          <p:cNvSpPr/>
          <p:nvPr/>
        </p:nvSpPr>
        <p:spPr>
          <a:xfrm flipH="false" flipV="false" rot="0">
            <a:off x="16584329" y="5143500"/>
            <a:ext cx="3407342" cy="4163771"/>
          </a:xfrm>
          <a:custGeom>
            <a:avLst/>
            <a:gdLst/>
            <a:ahLst/>
            <a:cxnLst/>
            <a:rect r="r" b="b" t="t" l="l"/>
            <a:pathLst>
              <a:path h="4163771" w="3407342">
                <a:moveTo>
                  <a:pt x="0" y="0"/>
                </a:moveTo>
                <a:lnTo>
                  <a:pt x="3407342" y="0"/>
                </a:lnTo>
                <a:lnTo>
                  <a:pt x="3407342" y="4163771"/>
                </a:lnTo>
                <a:lnTo>
                  <a:pt x="0" y="41637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524958" y="2123276"/>
            <a:ext cx="5608915" cy="647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Times New Roman Bold"/>
              </a:rPr>
              <a:t>Bilemediğin Soruları Boş Bırak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0" y="3896360"/>
            <a:ext cx="17822523" cy="1247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Times New Roman Bold"/>
              </a:rPr>
              <a:t>3 yanlış bir doğru cevabı götürdüğü için, bilemediğin soruları boş bırak. İki seçenek arasında kaldığında birini seçebilirsin.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104393" y="-859381"/>
            <a:ext cx="3154907" cy="3154907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738E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1342314" y="9258300"/>
            <a:ext cx="2529916" cy="1260358"/>
          </a:xfrm>
          <a:custGeom>
            <a:avLst/>
            <a:gdLst/>
            <a:ahLst/>
            <a:cxnLst/>
            <a:rect r="r" b="b" t="t" l="l"/>
            <a:pathLst>
              <a:path h="1260358" w="2529916">
                <a:moveTo>
                  <a:pt x="0" y="0"/>
                </a:moveTo>
                <a:lnTo>
                  <a:pt x="2529916" y="0"/>
                </a:lnTo>
                <a:lnTo>
                  <a:pt x="2529916" y="1260358"/>
                </a:lnTo>
                <a:lnTo>
                  <a:pt x="0" y="12603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51843" y="1353314"/>
            <a:ext cx="1389125" cy="1389125"/>
          </a:xfrm>
          <a:custGeom>
            <a:avLst/>
            <a:gdLst/>
            <a:ahLst/>
            <a:cxnLst/>
            <a:rect r="r" b="b" t="t" l="l"/>
            <a:pathLst>
              <a:path h="1389125" w="1389125">
                <a:moveTo>
                  <a:pt x="0" y="0"/>
                </a:moveTo>
                <a:lnTo>
                  <a:pt x="1389125" y="0"/>
                </a:lnTo>
                <a:lnTo>
                  <a:pt x="1389125" y="1389125"/>
                </a:lnTo>
                <a:lnTo>
                  <a:pt x="0" y="1389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484933" y="1219964"/>
            <a:ext cx="2149792" cy="647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Times New Roman Bold"/>
              </a:rPr>
              <a:t>Kontrol  Et.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316063" y="3553142"/>
            <a:ext cx="13655873" cy="3047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Times New Roman Bold"/>
              </a:rPr>
              <a:t>Sınav  sonunda sınav evraklarını teslim etmeden önce;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Times New Roman Bold"/>
              </a:rPr>
              <a:t>-Kitapçık türü ve diğer kodlaman gereken bölümleri kodlayıp kodlamadığını,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Times New Roman Bold"/>
              </a:rPr>
              <a:t>-Boş bıraktığın soruları,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Times New Roman Bold"/>
              </a:rPr>
              <a:t>-Cevaplarını doğru şekilde kodladığını kontrol et.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713212" y="4114800"/>
            <a:ext cx="2409839" cy="2057400"/>
          </a:xfrm>
          <a:custGeom>
            <a:avLst/>
            <a:gdLst/>
            <a:ahLst/>
            <a:cxnLst/>
            <a:rect r="r" b="b" t="t" l="l"/>
            <a:pathLst>
              <a:path h="2057400" w="2409839">
                <a:moveTo>
                  <a:pt x="0" y="0"/>
                </a:moveTo>
                <a:lnTo>
                  <a:pt x="2409839" y="0"/>
                </a:lnTo>
                <a:lnTo>
                  <a:pt x="2409839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474125" y="4810442"/>
            <a:ext cx="5669875" cy="589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bril Fatface"/>
              </a:rPr>
              <a:t>TEKNİKLERİYLE TEST ÇÖZ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448671" y="-1346833"/>
            <a:ext cx="3887942" cy="4751065"/>
          </a:xfrm>
          <a:custGeom>
            <a:avLst/>
            <a:gdLst/>
            <a:ahLst/>
            <a:cxnLst/>
            <a:rect r="r" b="b" t="t" l="l"/>
            <a:pathLst>
              <a:path h="4751065" w="3887942">
                <a:moveTo>
                  <a:pt x="0" y="0"/>
                </a:moveTo>
                <a:lnTo>
                  <a:pt x="3887942" y="0"/>
                </a:lnTo>
                <a:lnTo>
                  <a:pt x="3887942" y="4751066"/>
                </a:lnTo>
                <a:lnTo>
                  <a:pt x="0" y="4751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rot="-2386809">
            <a:off x="16989185" y="9672811"/>
            <a:ext cx="1382246" cy="239309"/>
          </a:xfrm>
          <a:prstGeom prst="rect">
            <a:avLst/>
          </a:prstGeom>
          <a:solidFill>
            <a:srgbClr val="FFA53B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6763078" y="1936754"/>
            <a:ext cx="10496222" cy="66472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89"/>
              </a:lnSpc>
            </a:pPr>
          </a:p>
          <a:p>
            <a:pPr algn="just">
              <a:lnSpc>
                <a:spcPts val="4789"/>
              </a:lnSpc>
            </a:pPr>
            <a:r>
              <a:rPr lang="en-US" sz="3420">
                <a:solidFill>
                  <a:srgbClr val="1B1B1B"/>
                </a:solidFill>
                <a:latin typeface="Times New Roman Bold"/>
              </a:rPr>
              <a:t>Hem sözel hem sayısal soruları çözerken kalem kullanman önemlidir.</a:t>
            </a:r>
          </a:p>
          <a:p>
            <a:pPr algn="just">
              <a:lnSpc>
                <a:spcPts val="4789"/>
              </a:lnSpc>
            </a:pPr>
          </a:p>
          <a:p>
            <a:pPr algn="just">
              <a:lnSpc>
                <a:spcPts val="4789"/>
              </a:lnSpc>
            </a:pPr>
            <a:r>
              <a:rPr lang="en-US" sz="3420">
                <a:solidFill>
                  <a:srgbClr val="1B1B1B"/>
                </a:solidFill>
                <a:latin typeface="Times New Roman Bold"/>
              </a:rPr>
              <a:t>Sözel soruları okurken soru kökünün ya da önemli kelimelerin altını çizmek dikkatini arttırır, odağını korur.</a:t>
            </a:r>
          </a:p>
          <a:p>
            <a:pPr algn="just">
              <a:lnSpc>
                <a:spcPts val="4789"/>
              </a:lnSpc>
            </a:pPr>
          </a:p>
          <a:p>
            <a:pPr algn="just">
              <a:lnSpc>
                <a:spcPts val="4789"/>
              </a:lnSpc>
            </a:pPr>
            <a:r>
              <a:rPr lang="en-US" sz="3420">
                <a:solidFill>
                  <a:srgbClr val="1B1B1B"/>
                </a:solidFill>
                <a:latin typeface="Times New Roman Bold"/>
              </a:rPr>
              <a:t>Sayısal sorularda ise işlemleri zihinden yapmak yerine kalem kullanarak yapmak, işlem hatası yapmayı en aza indirir.</a:t>
            </a:r>
          </a:p>
          <a:p>
            <a:pPr algn="ctr">
              <a:lnSpc>
                <a:spcPts val="4789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2224812" y="3404233"/>
            <a:ext cx="3190620" cy="3231007"/>
          </a:xfrm>
          <a:custGeom>
            <a:avLst/>
            <a:gdLst/>
            <a:ahLst/>
            <a:cxnLst/>
            <a:rect r="r" b="b" t="t" l="l"/>
            <a:pathLst>
              <a:path h="3231007" w="3190620">
                <a:moveTo>
                  <a:pt x="0" y="0"/>
                </a:moveTo>
                <a:lnTo>
                  <a:pt x="3190619" y="0"/>
                </a:lnTo>
                <a:lnTo>
                  <a:pt x="3190619" y="3231007"/>
                </a:lnTo>
                <a:lnTo>
                  <a:pt x="0" y="32310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439271" y="1653862"/>
            <a:ext cx="4555890" cy="689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FF3131"/>
                </a:solidFill>
                <a:latin typeface="Times New Roman Bold"/>
              </a:rPr>
              <a:t>KALEM KULLAN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750" y="45961"/>
            <a:ext cx="1484783" cy="1484783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48AB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6486867" y="6123229"/>
            <a:ext cx="3407342" cy="4163771"/>
          </a:xfrm>
          <a:custGeom>
            <a:avLst/>
            <a:gdLst/>
            <a:ahLst/>
            <a:cxnLst/>
            <a:rect r="r" b="b" t="t" l="l"/>
            <a:pathLst>
              <a:path h="4163771" w="3407342">
                <a:moveTo>
                  <a:pt x="0" y="0"/>
                </a:moveTo>
                <a:lnTo>
                  <a:pt x="3407342" y="0"/>
                </a:lnTo>
                <a:lnTo>
                  <a:pt x="3407342" y="4163771"/>
                </a:lnTo>
                <a:lnTo>
                  <a:pt x="0" y="41637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259703" y="424180"/>
            <a:ext cx="7765495" cy="604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F3131"/>
                </a:solidFill>
                <a:latin typeface="Times New Roman Bold"/>
              </a:rPr>
              <a:t>SORULARA ÖNYARGIYLA YAKLAŞMA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489534" y="287922"/>
            <a:ext cx="14997333" cy="112712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01"/>
              </a:lnSpc>
            </a:pPr>
          </a:p>
          <a:p>
            <a:pPr>
              <a:lnSpc>
                <a:spcPts val="3301"/>
              </a:lnSpc>
            </a:pPr>
          </a:p>
          <a:p>
            <a:pPr>
              <a:lnSpc>
                <a:spcPts val="4809"/>
              </a:lnSpc>
            </a:pPr>
          </a:p>
          <a:p>
            <a:pPr>
              <a:lnSpc>
                <a:spcPts val="4809"/>
              </a:lnSpc>
            </a:pPr>
            <a:r>
              <a:rPr lang="en-US" sz="3435">
                <a:solidFill>
                  <a:srgbClr val="000000"/>
                </a:solidFill>
                <a:latin typeface="Times New Roman Bold"/>
              </a:rPr>
              <a:t>Bir soruyu</a:t>
            </a:r>
            <a:r>
              <a:rPr lang="en-US" sz="3435">
                <a:solidFill>
                  <a:srgbClr val="000000"/>
                </a:solidFill>
                <a:latin typeface="Times New Roman Bold"/>
              </a:rPr>
              <a:t> okurken bu soru kolay ya cevap A deyip aceleci, bu soru zor yapamam deyip ön yargılı düşüncelere kapılmamalısın.</a:t>
            </a:r>
          </a:p>
          <a:p>
            <a:pPr>
              <a:lnSpc>
                <a:spcPts val="4809"/>
              </a:lnSpc>
            </a:pPr>
          </a:p>
          <a:p>
            <a:pPr>
              <a:lnSpc>
                <a:spcPts val="4809"/>
              </a:lnSpc>
            </a:pPr>
            <a:r>
              <a:rPr lang="en-US" sz="3435">
                <a:solidFill>
                  <a:srgbClr val="000000"/>
                </a:solidFill>
                <a:latin typeface="Times New Roman Bold"/>
              </a:rPr>
              <a:t>Sınavda zor da, kolay da sorular olacaktır. Bu kadar kolay soru olmaz diye soruya yorumunuzu katmayın. </a:t>
            </a:r>
          </a:p>
          <a:p>
            <a:pPr>
              <a:lnSpc>
                <a:spcPts val="4809"/>
              </a:lnSpc>
            </a:pPr>
          </a:p>
          <a:p>
            <a:pPr>
              <a:lnSpc>
                <a:spcPts val="4809"/>
              </a:lnSpc>
            </a:pPr>
            <a:r>
              <a:rPr lang="en-US" sz="3435">
                <a:solidFill>
                  <a:srgbClr val="000000"/>
                </a:solidFill>
                <a:latin typeface="Times New Roman Bold"/>
              </a:rPr>
              <a:t>Kolay soruları küçümsemeyin. Unutmayın bir çok öğrenci en kolay sorularda basit hatalar yapıyor.</a:t>
            </a:r>
          </a:p>
          <a:p>
            <a:pPr>
              <a:lnSpc>
                <a:spcPts val="4809"/>
              </a:lnSpc>
            </a:pPr>
          </a:p>
          <a:p>
            <a:pPr>
              <a:lnSpc>
                <a:spcPts val="4809"/>
              </a:lnSpc>
            </a:pPr>
            <a:r>
              <a:rPr lang="en-US" sz="3435">
                <a:solidFill>
                  <a:srgbClr val="000000"/>
                </a:solidFill>
                <a:latin typeface="Times New Roman Bold"/>
              </a:rPr>
              <a:t>Tüm soruları ve şıkları okumalısın.</a:t>
            </a:r>
          </a:p>
          <a:p>
            <a:pPr>
              <a:lnSpc>
                <a:spcPts val="4809"/>
              </a:lnSpc>
            </a:pPr>
          </a:p>
          <a:p>
            <a:pPr>
              <a:lnSpc>
                <a:spcPts val="4809"/>
              </a:lnSpc>
            </a:pPr>
            <a:r>
              <a:rPr lang="en-US" sz="3435">
                <a:solidFill>
                  <a:srgbClr val="000000"/>
                </a:solidFill>
                <a:latin typeface="Times New Roman Bold"/>
              </a:rPr>
              <a:t>Ön yargılı ya da aceleci olmak sana zaman kazandırmaz, aksine hata yapma ihtimalini arttırır.</a:t>
            </a:r>
          </a:p>
          <a:p>
            <a:pPr algn="ctr">
              <a:lnSpc>
                <a:spcPts val="4809"/>
              </a:lnSpc>
            </a:pPr>
          </a:p>
          <a:p>
            <a:pPr algn="ctr">
              <a:lnSpc>
                <a:spcPts val="3301"/>
              </a:lnSpc>
            </a:pPr>
          </a:p>
          <a:p>
            <a:pPr algn="ctr">
              <a:lnSpc>
                <a:spcPts val="3301"/>
              </a:lnSpc>
            </a:pPr>
          </a:p>
          <a:p>
            <a:pPr algn="ctr">
              <a:lnSpc>
                <a:spcPts val="3301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-2386809">
            <a:off x="16633447" y="909045"/>
            <a:ext cx="1382246" cy="239309"/>
          </a:xfrm>
          <a:prstGeom prst="rect">
            <a:avLst/>
          </a:prstGeom>
          <a:solidFill>
            <a:srgbClr val="FFA53B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-2270196" y="2961947"/>
            <a:ext cx="3570463" cy="4363106"/>
          </a:xfrm>
          <a:custGeom>
            <a:avLst/>
            <a:gdLst/>
            <a:ahLst/>
            <a:cxnLst/>
            <a:rect r="r" b="b" t="t" l="l"/>
            <a:pathLst>
              <a:path h="4363106" w="3570463">
                <a:moveTo>
                  <a:pt x="0" y="0"/>
                </a:moveTo>
                <a:lnTo>
                  <a:pt x="3570463" y="0"/>
                </a:lnTo>
                <a:lnTo>
                  <a:pt x="3570463" y="4363106"/>
                </a:lnTo>
                <a:lnTo>
                  <a:pt x="0" y="43631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693981" y="1562866"/>
            <a:ext cx="7081994" cy="6281082"/>
          </a:xfrm>
          <a:custGeom>
            <a:avLst/>
            <a:gdLst/>
            <a:ahLst/>
            <a:cxnLst/>
            <a:rect r="r" b="b" t="t" l="l"/>
            <a:pathLst>
              <a:path h="6281082" w="7081994">
                <a:moveTo>
                  <a:pt x="0" y="0"/>
                </a:moveTo>
                <a:lnTo>
                  <a:pt x="7081995" y="0"/>
                </a:lnTo>
                <a:lnTo>
                  <a:pt x="7081995" y="6281082"/>
                </a:lnTo>
                <a:lnTo>
                  <a:pt x="0" y="62810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724" t="0" r="-1724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2685591" y="1382488"/>
            <a:ext cx="7668932" cy="7138839"/>
            <a:chOff x="0" y="0"/>
            <a:chExt cx="10225243" cy="9518452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459454"/>
              <a:ext cx="10225243" cy="791654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4199"/>
                </a:lnSpc>
              </a:pPr>
              <a:r>
                <a:rPr lang="en-US" sz="2799">
                  <a:solidFill>
                    <a:srgbClr val="1B1B1B"/>
                  </a:solidFill>
                  <a:latin typeface="Times New Roman Bold"/>
                </a:rPr>
                <a:t>Uzun sorulardan korkma! Çünkü soru metni ya da soru kökü ne kadar uzunsa içinde o kadar çok ipucu vardır.</a:t>
              </a:r>
            </a:p>
            <a:p>
              <a:pPr algn="just">
                <a:lnSpc>
                  <a:spcPts val="4199"/>
                </a:lnSpc>
              </a:pPr>
            </a:p>
            <a:p>
              <a:pPr algn="just">
                <a:lnSpc>
                  <a:spcPts val="4199"/>
                </a:lnSpc>
              </a:pPr>
              <a:r>
                <a:rPr lang="en-US" sz="2799">
                  <a:solidFill>
                    <a:srgbClr val="1B1B1B"/>
                  </a:solidFill>
                  <a:latin typeface="Times New Roman Bold"/>
                </a:rPr>
                <a:t>Uzun soruların sana verdiği ipuçlarını bulup, soruyu kolayca yapabilirsin. Bu yüzden uzun soruları mutlaka okumalısın!</a:t>
              </a:r>
            </a:p>
            <a:p>
              <a:pPr algn="just">
                <a:lnSpc>
                  <a:spcPts val="4199"/>
                </a:lnSpc>
              </a:pPr>
            </a:p>
            <a:p>
              <a:pPr>
                <a:lnSpc>
                  <a:spcPts val="4199"/>
                </a:lnSpc>
              </a:pPr>
              <a:r>
                <a:rPr lang="en-US" sz="2799">
                  <a:solidFill>
                    <a:srgbClr val="1B1B1B"/>
                  </a:solidFill>
                  <a:latin typeface="Times New Roman Bold"/>
                </a:rPr>
                <a:t>Sorunun uzun olması zor olduğu anlamına gelmez. </a:t>
              </a:r>
            </a:p>
            <a:p>
              <a:pPr>
                <a:lnSpc>
                  <a:spcPts val="4912"/>
                </a:lnSpc>
              </a:pPr>
            </a:p>
            <a:p>
              <a:pPr>
                <a:lnSpc>
                  <a:spcPts val="4912"/>
                </a:lnSpc>
              </a:pP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-95250"/>
              <a:ext cx="10225243" cy="7449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127"/>
                </a:lnSpc>
              </a:pPr>
              <a:r>
                <a:rPr lang="en-US" sz="3199">
                  <a:solidFill>
                    <a:srgbClr val="FF3131"/>
                  </a:solidFill>
                  <a:latin typeface="Times New Roman Bold"/>
                </a:rPr>
                <a:t>UZUN SORULARDAN KORKMA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091240" y="1582404"/>
            <a:ext cx="1591207" cy="1591207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738E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1769775" y="4409123"/>
            <a:ext cx="15174300" cy="3297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100"/>
              </a:lnSpc>
            </a:pPr>
            <a:r>
              <a:rPr lang="en-US" sz="3400">
                <a:solidFill>
                  <a:srgbClr val="1B1B1B"/>
                </a:solidFill>
                <a:latin typeface="Times New Roman Bold"/>
              </a:rPr>
              <a:t>İnsan beyni cümleleri olumlu okumaya </a:t>
            </a:r>
            <a:r>
              <a:rPr lang="en-US" sz="3400">
                <a:solidFill>
                  <a:srgbClr val="1B1B1B"/>
                </a:solidFill>
                <a:latin typeface="Times New Roman Bold"/>
              </a:rPr>
              <a:t>meyillidir. Bu yüzden soruları okurken </a:t>
            </a:r>
            <a:r>
              <a:rPr lang="en-US" sz="3400" u="sng">
                <a:solidFill>
                  <a:srgbClr val="FF3131"/>
                </a:solidFill>
                <a:latin typeface="Times New Roman Bold"/>
              </a:rPr>
              <a:t>yanlıştır, değildir, olamaz  </a:t>
            </a:r>
            <a:r>
              <a:rPr lang="en-US" sz="3400">
                <a:solidFill>
                  <a:srgbClr val="1B1B1B"/>
                </a:solidFill>
                <a:latin typeface="Times New Roman Bold"/>
              </a:rPr>
              <a:t>gibi olumsuz ifadelere dikkat etmelisin.</a:t>
            </a:r>
          </a:p>
          <a:p>
            <a:pPr>
              <a:lnSpc>
                <a:spcPts val="5100"/>
              </a:lnSpc>
            </a:pPr>
          </a:p>
          <a:p>
            <a:pPr>
              <a:lnSpc>
                <a:spcPts val="5100"/>
              </a:lnSpc>
            </a:pPr>
            <a:r>
              <a:rPr lang="en-US" sz="3400">
                <a:solidFill>
                  <a:srgbClr val="1B1B1B"/>
                </a:solidFill>
                <a:latin typeface="Times New Roman Bold"/>
              </a:rPr>
              <a:t>Soruyu okurken özellikle soru ifadesine, vurgusuna dikkat et!</a:t>
            </a:r>
          </a:p>
          <a:p>
            <a:pPr>
              <a:lnSpc>
                <a:spcPts val="5250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6344029" y="-1207765"/>
            <a:ext cx="3887942" cy="4751065"/>
          </a:xfrm>
          <a:custGeom>
            <a:avLst/>
            <a:gdLst/>
            <a:ahLst/>
            <a:cxnLst/>
            <a:rect r="r" b="b" t="t" l="l"/>
            <a:pathLst>
              <a:path h="4751065" w="3887942">
                <a:moveTo>
                  <a:pt x="0" y="0"/>
                </a:moveTo>
                <a:lnTo>
                  <a:pt x="3887942" y="0"/>
                </a:lnTo>
                <a:lnTo>
                  <a:pt x="3887942" y="4751065"/>
                </a:lnTo>
                <a:lnTo>
                  <a:pt x="0" y="475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991417" y="1987799"/>
            <a:ext cx="5717262" cy="647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3131"/>
                </a:solidFill>
                <a:latin typeface="Times New Roman Bold"/>
              </a:rPr>
              <a:t>DİKKAT! OLUMSUZ İFADE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688823" y="3483564"/>
            <a:ext cx="3671410" cy="4486463"/>
          </a:xfrm>
          <a:custGeom>
            <a:avLst/>
            <a:gdLst/>
            <a:ahLst/>
            <a:cxnLst/>
            <a:rect r="r" b="b" t="t" l="l"/>
            <a:pathLst>
              <a:path h="4486463" w="3671410">
                <a:moveTo>
                  <a:pt x="0" y="0"/>
                </a:moveTo>
                <a:lnTo>
                  <a:pt x="3671410" y="0"/>
                </a:lnTo>
                <a:lnTo>
                  <a:pt x="3671410" y="4486463"/>
                </a:lnTo>
                <a:lnTo>
                  <a:pt x="0" y="44864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488142" y="6109519"/>
            <a:ext cx="1516842" cy="1516842"/>
            <a:chOff x="0" y="0"/>
            <a:chExt cx="6350000" cy="6350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48AB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1384143" y="560047"/>
            <a:ext cx="14462404" cy="9726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98"/>
              </a:lnSpc>
              <a:spcBef>
                <a:spcPct val="0"/>
              </a:spcBef>
            </a:pPr>
            <a:r>
              <a:rPr lang="en-US" sz="3498">
                <a:solidFill>
                  <a:srgbClr val="FF3131"/>
                </a:solidFill>
                <a:latin typeface="Times New Roman Bold"/>
              </a:rPr>
              <a:t>DİĞER SORU İFADELERİ</a:t>
            </a:r>
          </a:p>
          <a:p>
            <a:pPr>
              <a:lnSpc>
                <a:spcPts val="4898"/>
              </a:lnSpc>
              <a:spcBef>
                <a:spcPct val="0"/>
              </a:spcBef>
            </a:pPr>
          </a:p>
          <a:p>
            <a:pPr>
              <a:lnSpc>
                <a:spcPts val="4898"/>
              </a:lnSpc>
              <a:spcBef>
                <a:spcPct val="0"/>
              </a:spcBef>
            </a:pPr>
            <a:r>
              <a:rPr lang="en-US" sz="3498">
                <a:solidFill>
                  <a:srgbClr val="000000"/>
                </a:solidFill>
                <a:latin typeface="Times New Roman Bold"/>
              </a:rPr>
              <a:t>Soruda bu ve benzeri ifadeler yer alıyorsa çeldirici seçenekler</a:t>
            </a:r>
          </a:p>
          <a:p>
            <a:pPr>
              <a:lnSpc>
                <a:spcPts val="4898"/>
              </a:lnSpc>
              <a:spcBef>
                <a:spcPct val="0"/>
              </a:spcBef>
            </a:pPr>
            <a:r>
              <a:rPr lang="en-US" sz="3498">
                <a:solidFill>
                  <a:srgbClr val="000000"/>
                </a:solidFill>
                <a:latin typeface="Times New Roman Bold"/>
              </a:rPr>
              <a:t>olabilir.</a:t>
            </a:r>
          </a:p>
          <a:p>
            <a:pPr>
              <a:lnSpc>
                <a:spcPts val="4898"/>
              </a:lnSpc>
              <a:spcBef>
                <a:spcPct val="0"/>
              </a:spcBef>
            </a:pPr>
          </a:p>
          <a:p>
            <a:pPr>
              <a:lnSpc>
                <a:spcPts val="4898"/>
              </a:lnSpc>
              <a:spcBef>
                <a:spcPct val="0"/>
              </a:spcBef>
            </a:pPr>
            <a:r>
              <a:rPr lang="en-US" sz="3498">
                <a:solidFill>
                  <a:srgbClr val="000000"/>
                </a:solidFill>
                <a:latin typeface="Times New Roman Bold"/>
              </a:rPr>
              <a:t>Örneğin soruda «en» ifadesi varsa şıklarda birden fazla doğru olabilir, senin için doğru cevap en doğru olanıdır.</a:t>
            </a:r>
          </a:p>
          <a:p>
            <a:pPr>
              <a:lnSpc>
                <a:spcPts val="4898"/>
              </a:lnSpc>
              <a:spcBef>
                <a:spcPct val="0"/>
              </a:spcBef>
            </a:pPr>
          </a:p>
          <a:p>
            <a:pPr>
              <a:lnSpc>
                <a:spcPts val="4898"/>
              </a:lnSpc>
              <a:spcBef>
                <a:spcPct val="0"/>
              </a:spcBef>
            </a:pPr>
            <a:r>
              <a:rPr lang="en-US" sz="3498">
                <a:solidFill>
                  <a:srgbClr val="000000"/>
                </a:solidFill>
                <a:latin typeface="Times New Roman Bold"/>
              </a:rPr>
              <a:t>Ya da «metne göre» ifadesi varsa daha önceki bilgilerini unutup sadece okuduğun metne göre cevap aramalısın.</a:t>
            </a:r>
          </a:p>
          <a:p>
            <a:pPr>
              <a:lnSpc>
                <a:spcPts val="3045"/>
              </a:lnSpc>
              <a:spcBef>
                <a:spcPct val="0"/>
              </a:spcBef>
            </a:pPr>
          </a:p>
          <a:p>
            <a:pPr algn="ctr">
              <a:lnSpc>
                <a:spcPts val="4898"/>
              </a:lnSpc>
              <a:spcBef>
                <a:spcPct val="0"/>
              </a:spcBef>
            </a:pPr>
            <a:r>
              <a:rPr lang="en-US" sz="3498">
                <a:solidFill>
                  <a:srgbClr val="FF3131"/>
                </a:solidFill>
                <a:latin typeface="Times New Roman Bold"/>
              </a:rPr>
              <a:t>tamamen</a:t>
            </a:r>
          </a:p>
          <a:p>
            <a:pPr algn="ctr">
              <a:lnSpc>
                <a:spcPts val="4898"/>
              </a:lnSpc>
              <a:spcBef>
                <a:spcPct val="0"/>
              </a:spcBef>
            </a:pPr>
            <a:r>
              <a:rPr lang="en-US" sz="3498">
                <a:solidFill>
                  <a:srgbClr val="FF3131"/>
                </a:solidFill>
                <a:latin typeface="Times New Roman Bold"/>
              </a:rPr>
              <a:t>kesinlikle</a:t>
            </a:r>
          </a:p>
          <a:p>
            <a:pPr algn="ctr">
              <a:lnSpc>
                <a:spcPts val="4898"/>
              </a:lnSpc>
              <a:spcBef>
                <a:spcPct val="0"/>
              </a:spcBef>
            </a:pPr>
            <a:r>
              <a:rPr lang="en-US" sz="3498">
                <a:solidFill>
                  <a:srgbClr val="FF3131"/>
                </a:solidFill>
                <a:latin typeface="Times New Roman Bold"/>
              </a:rPr>
              <a:t>metne göre</a:t>
            </a:r>
          </a:p>
          <a:p>
            <a:pPr algn="ctr">
              <a:lnSpc>
                <a:spcPts val="4898"/>
              </a:lnSpc>
              <a:spcBef>
                <a:spcPct val="0"/>
              </a:spcBef>
            </a:pPr>
            <a:r>
              <a:rPr lang="en-US" sz="3498">
                <a:solidFill>
                  <a:srgbClr val="FF3131"/>
                </a:solidFill>
                <a:latin typeface="Times New Roman Bold"/>
              </a:rPr>
              <a:t>ilk</a:t>
            </a:r>
          </a:p>
          <a:p>
            <a:pPr algn="ctr">
              <a:lnSpc>
                <a:spcPts val="4898"/>
              </a:lnSpc>
              <a:spcBef>
                <a:spcPct val="0"/>
              </a:spcBef>
            </a:pPr>
            <a:r>
              <a:rPr lang="en-US" sz="3498">
                <a:solidFill>
                  <a:srgbClr val="FF3131"/>
                </a:solidFill>
                <a:latin typeface="Times New Roman Bold"/>
              </a:rPr>
              <a:t>en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88142" y="6109519"/>
            <a:ext cx="1516842" cy="1516842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48AB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9338770" y="1504881"/>
            <a:ext cx="7383922" cy="6121480"/>
          </a:xfrm>
          <a:custGeom>
            <a:avLst/>
            <a:gdLst/>
            <a:ahLst/>
            <a:cxnLst/>
            <a:rect r="r" b="b" t="t" l="l"/>
            <a:pathLst>
              <a:path h="6121480" w="7383922">
                <a:moveTo>
                  <a:pt x="0" y="0"/>
                </a:moveTo>
                <a:lnTo>
                  <a:pt x="7383922" y="0"/>
                </a:lnTo>
                <a:lnTo>
                  <a:pt x="7383922" y="6121480"/>
                </a:lnTo>
                <a:lnTo>
                  <a:pt x="0" y="61214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513738" y="700037"/>
            <a:ext cx="7339994" cy="8347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>
                <a:solidFill>
                  <a:srgbClr val="FF3131"/>
                </a:solidFill>
                <a:latin typeface="Times New Roman Bold"/>
              </a:rPr>
              <a:t>Vurgulanan Yerlere Dikkat Edin!</a:t>
            </a:r>
          </a:p>
          <a:p>
            <a:pPr algn="ctr">
              <a:lnSpc>
                <a:spcPts val="5039"/>
              </a:lnSpc>
              <a:spcBef>
                <a:spcPct val="0"/>
              </a:spcBef>
            </a:pPr>
          </a:p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>
                <a:solidFill>
                  <a:srgbClr val="000000"/>
                </a:solidFill>
                <a:latin typeface="Times New Roman Bold"/>
              </a:rPr>
              <a:t>Verilen bilgileri dikkatli okuyun. Altı çizili veya koyu yazılmış kelimelere dikkat edin. </a:t>
            </a:r>
          </a:p>
          <a:p>
            <a:pPr algn="ctr">
              <a:lnSpc>
                <a:spcPts val="5039"/>
              </a:lnSpc>
              <a:spcBef>
                <a:spcPct val="0"/>
              </a:spcBef>
            </a:pPr>
          </a:p>
          <a:p>
            <a:pPr algn="ctr">
              <a:lnSpc>
                <a:spcPts val="5039"/>
              </a:lnSpc>
              <a:spcBef>
                <a:spcPct val="0"/>
              </a:spcBef>
            </a:pPr>
          </a:p>
          <a:p>
            <a:pPr algn="ctr">
              <a:lnSpc>
                <a:spcPts val="5039"/>
              </a:lnSpc>
              <a:spcBef>
                <a:spcPct val="0"/>
              </a:spcBef>
            </a:pPr>
          </a:p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>
                <a:solidFill>
                  <a:srgbClr val="FF3131"/>
                </a:solidFill>
                <a:latin typeface="Times New Roman Bold"/>
              </a:rPr>
              <a:t>Tamamen, mutlaka, sadece, en az, en fazla, en önemli, her zaman, asla, yalnızca, değildir, ulaşılmaz, ilk, son </a:t>
            </a:r>
            <a:r>
              <a:rPr lang="en-US" sz="3599">
                <a:solidFill>
                  <a:srgbClr val="000000"/>
                </a:solidFill>
                <a:latin typeface="Times New Roman Bold"/>
              </a:rPr>
              <a:t>v.b.  Vurgulanan yerleri gözden kaçırmayın.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71189" y="1695018"/>
            <a:ext cx="7738288" cy="61133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99"/>
              </a:lnSpc>
            </a:pPr>
            <a:r>
              <a:rPr lang="en-US" sz="2799">
                <a:solidFill>
                  <a:srgbClr val="FF3131"/>
                </a:solidFill>
                <a:latin typeface="Times New Roman Bold"/>
              </a:rPr>
              <a:t>ÖNCE SORU KÖKÜNÜ OKU</a:t>
            </a:r>
          </a:p>
          <a:p>
            <a:pPr>
              <a:lnSpc>
                <a:spcPts val="4931"/>
              </a:lnSpc>
            </a:pPr>
          </a:p>
          <a:p>
            <a:pPr>
              <a:lnSpc>
                <a:spcPts val="4931"/>
              </a:lnSpc>
            </a:pPr>
            <a:r>
              <a:rPr lang="en-US" sz="3287">
                <a:solidFill>
                  <a:srgbClr val="1B1B1B"/>
                </a:solidFill>
                <a:latin typeface="Poppins Light"/>
              </a:rPr>
              <a:t>Önce soru kökünü okumak beyninin bilgi metnini okurken ipucu aramasını</a:t>
            </a:r>
          </a:p>
          <a:p>
            <a:pPr>
              <a:lnSpc>
                <a:spcPts val="4931"/>
              </a:lnSpc>
            </a:pPr>
            <a:r>
              <a:rPr lang="en-US" sz="3287">
                <a:solidFill>
                  <a:srgbClr val="1B1B1B"/>
                </a:solidFill>
                <a:latin typeface="Poppins Light"/>
              </a:rPr>
              <a:t>sağlar. Bu da cevabı bulmanı kolaylaştırır.</a:t>
            </a:r>
          </a:p>
          <a:p>
            <a:pPr>
              <a:lnSpc>
                <a:spcPts val="4931"/>
              </a:lnSpc>
            </a:pPr>
          </a:p>
          <a:p>
            <a:pPr>
              <a:lnSpc>
                <a:spcPts val="4931"/>
              </a:lnSpc>
            </a:pPr>
            <a:r>
              <a:rPr lang="en-US" sz="3287">
                <a:solidFill>
                  <a:srgbClr val="1B1B1B"/>
                </a:solidFill>
                <a:latin typeface="Poppins Light"/>
              </a:rPr>
              <a:t>Aynı zamanda bu yöntemle zamanını da etkili kullanmış olursun.</a:t>
            </a:r>
          </a:p>
          <a:p>
            <a:pPr>
              <a:lnSpc>
                <a:spcPts val="4931"/>
              </a:lnSpc>
            </a:pPr>
          </a:p>
        </p:txBody>
      </p:sp>
      <p:grpSp>
        <p:nvGrpSpPr>
          <p:cNvPr name="Group 3" id="3"/>
          <p:cNvGrpSpPr/>
          <p:nvPr/>
        </p:nvGrpSpPr>
        <p:grpSpPr>
          <a:xfrm rot="0">
            <a:off x="-449362" y="5953323"/>
            <a:ext cx="1855075" cy="1855075"/>
            <a:chOff x="0" y="0"/>
            <a:chExt cx="6350000" cy="6350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48AB"/>
            </a:solidFill>
          </p:spPr>
        </p:sp>
      </p:grpSp>
      <p:sp>
        <p:nvSpPr>
          <p:cNvPr name="AutoShape 5" id="5"/>
          <p:cNvSpPr/>
          <p:nvPr/>
        </p:nvSpPr>
        <p:spPr>
          <a:xfrm rot="-2386809">
            <a:off x="15960485" y="1386053"/>
            <a:ext cx="1382246" cy="239309"/>
          </a:xfrm>
          <a:prstGeom prst="rect">
            <a:avLst/>
          </a:prstGeom>
          <a:solidFill>
            <a:srgbClr val="FFA53B"/>
          </a:solidFill>
        </p:spPr>
      </p:sp>
      <p:sp>
        <p:nvSpPr>
          <p:cNvPr name="Freeform 6" id="6"/>
          <p:cNvSpPr/>
          <p:nvPr/>
        </p:nvSpPr>
        <p:spPr>
          <a:xfrm flipH="false" flipV="false" rot="0">
            <a:off x="14064063" y="9258300"/>
            <a:ext cx="3195237" cy="1591809"/>
          </a:xfrm>
          <a:custGeom>
            <a:avLst/>
            <a:gdLst/>
            <a:ahLst/>
            <a:cxnLst/>
            <a:rect r="r" b="b" t="t" l="l"/>
            <a:pathLst>
              <a:path h="1591809" w="3195237">
                <a:moveTo>
                  <a:pt x="0" y="0"/>
                </a:moveTo>
                <a:lnTo>
                  <a:pt x="3195237" y="0"/>
                </a:lnTo>
                <a:lnTo>
                  <a:pt x="3195237" y="1591809"/>
                </a:lnTo>
                <a:lnTo>
                  <a:pt x="0" y="1591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DAFoE2T2oQM</dc:identifier>
  <dcterms:modified xsi:type="dcterms:W3CDTF">2011-08-01T06:04:30Z</dcterms:modified>
  <cp:revision>1</cp:revision>
  <dc:title>Test Çözme Teknikleri Öğrenci sunumu</dc:title>
</cp:coreProperties>
</file>